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4"/>
  </p:notesMasterIdLst>
  <p:sldIdLst>
    <p:sldId id="360" r:id="rId2"/>
    <p:sldId id="361" r:id="rId3"/>
    <p:sldId id="362" r:id="rId4"/>
    <p:sldId id="363" r:id="rId5"/>
    <p:sldId id="364" r:id="rId6"/>
    <p:sldId id="365" r:id="rId7"/>
    <p:sldId id="366" r:id="rId8"/>
    <p:sldId id="367" r:id="rId9"/>
    <p:sldId id="368" r:id="rId10"/>
    <p:sldId id="369" r:id="rId11"/>
    <p:sldId id="370" r:id="rId12"/>
    <p:sldId id="3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0"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91"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9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93"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95"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13" name="Title 1"/>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1048614" name="Subtitle 2"/>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615" name="Date Placeholder 3"/>
          <p:cNvSpPr>
            <a:spLocks noGrp="1"/>
          </p:cNvSpPr>
          <p:nvPr>
            <p:ph type="dt" sz="half" idx="10"/>
          </p:nvPr>
        </p:nvSpPr>
        <p:spPr/>
        <p:txBody>
          <a:bodyPr/>
          <a:lstStyle/>
          <a:p>
            <a:fld id="{76969C88-B244-455D-A017-012B25B1ACDD}" type="datetimeFigureOut">
              <a:rPr lang="en-US" smtClean="0"/>
              <a:t>5/11/2024</a:t>
            </a:fld>
            <a:endParaRPr lang="en-US"/>
          </a:p>
        </p:txBody>
      </p:sp>
      <p:sp>
        <p:nvSpPr>
          <p:cNvPr id="1048616" name="Footer Placeholder 4"/>
          <p:cNvSpPr>
            <a:spLocks noGrp="1"/>
          </p:cNvSpPr>
          <p:nvPr>
            <p:ph type="ftr" sz="quarter" idx="11"/>
          </p:nvPr>
        </p:nvSpPr>
        <p:spPr/>
        <p:txBody>
          <a:bodyPr/>
          <a:lstStyle/>
          <a:p>
            <a:endParaRPr lang="en-US"/>
          </a:p>
        </p:txBody>
      </p:sp>
      <p:sp>
        <p:nvSpPr>
          <p:cNvPr id="1048617"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7" name="Title 1"/>
          <p:cNvSpPr>
            <a:spLocks noGrp="1"/>
          </p:cNvSpPr>
          <p:nvPr>
            <p:ph type="title"/>
          </p:nvPr>
        </p:nvSpPr>
        <p:spPr/>
        <p:txBody>
          <a:bodyPr/>
          <a:lstStyle/>
          <a:p>
            <a:r>
              <a:rPr lang="en-US"/>
              <a:t>Click to edit Master title style</a:t>
            </a:r>
          </a:p>
        </p:txBody>
      </p:sp>
      <p:sp>
        <p:nvSpPr>
          <p:cNvPr id="104865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9" name="Date Placeholder 3"/>
          <p:cNvSpPr>
            <a:spLocks noGrp="1"/>
          </p:cNvSpPr>
          <p:nvPr>
            <p:ph type="dt" sz="half" idx="10"/>
          </p:nvPr>
        </p:nvSpPr>
        <p:spPr/>
        <p:txBody>
          <a:bodyPr/>
          <a:lstStyle/>
          <a:p>
            <a:fld id="{76969C88-B244-455D-A017-012B25B1ACDD}" type="datetimeFigureOut">
              <a:rPr lang="en-US" smtClean="0"/>
              <a:t>5/11/2024</a:t>
            </a:fld>
            <a:endParaRPr lang="en-US"/>
          </a:p>
        </p:txBody>
      </p:sp>
      <p:sp>
        <p:nvSpPr>
          <p:cNvPr id="1048660" name="Footer Placeholder 4"/>
          <p:cNvSpPr>
            <a:spLocks noGrp="1"/>
          </p:cNvSpPr>
          <p:nvPr>
            <p:ph type="ftr" sz="quarter" idx="11"/>
          </p:nvPr>
        </p:nvSpPr>
        <p:spPr/>
        <p:txBody>
          <a:bodyPr/>
          <a:lstStyle/>
          <a:p>
            <a:endParaRPr lang="en-US"/>
          </a:p>
        </p:txBody>
      </p:sp>
      <p:sp>
        <p:nvSpPr>
          <p:cNvPr id="1048661"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46" name="Vertical Title 1"/>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1048647" name="Vertical Text Placeholder 2"/>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8" name="Date Placeholder 3"/>
          <p:cNvSpPr>
            <a:spLocks noGrp="1"/>
          </p:cNvSpPr>
          <p:nvPr>
            <p:ph type="dt" sz="half" idx="10"/>
          </p:nvPr>
        </p:nvSpPr>
        <p:spPr/>
        <p:txBody>
          <a:bodyPr/>
          <a:lstStyle/>
          <a:p>
            <a:fld id="{76969C88-B244-455D-A017-012B25B1ACDD}" type="datetimeFigureOut">
              <a:rPr lang="en-US" smtClean="0"/>
              <a:t>5/11/2024</a:t>
            </a:fld>
            <a:endParaRPr lang="en-US"/>
          </a:p>
        </p:txBody>
      </p:sp>
      <p:sp>
        <p:nvSpPr>
          <p:cNvPr id="1048649" name="Footer Placeholder 4"/>
          <p:cNvSpPr>
            <a:spLocks noGrp="1"/>
          </p:cNvSpPr>
          <p:nvPr>
            <p:ph type="ftr" sz="quarter" idx="11"/>
          </p:nvPr>
        </p:nvSpPr>
        <p:spPr/>
        <p:txBody>
          <a:bodyPr/>
          <a:lstStyle/>
          <a:p>
            <a:endParaRPr lang="en-US"/>
          </a:p>
        </p:txBody>
      </p:sp>
      <p:sp>
        <p:nvSpPr>
          <p:cNvPr id="1048650"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4" name="Title 1"/>
          <p:cNvSpPr>
            <a:spLocks noGrp="1"/>
          </p:cNvSpPr>
          <p:nvPr>
            <p:ph type="title"/>
          </p:nvPr>
        </p:nvSpPr>
        <p:spPr/>
        <p:txBody>
          <a:bodyPr/>
          <a:lstStyle/>
          <a:p>
            <a:r>
              <a:rPr lang="en-US"/>
              <a:t>Click to edit Master title style</a:t>
            </a:r>
            <a:endParaRPr lang="en-US" dirty="0"/>
          </a:p>
        </p:txBody>
      </p:sp>
      <p:sp>
        <p:nvSpPr>
          <p:cNvPr id="1048585"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6" name="Date Placeholder 3"/>
          <p:cNvSpPr>
            <a:spLocks noGrp="1"/>
          </p:cNvSpPr>
          <p:nvPr>
            <p:ph type="dt" sz="half" idx="10"/>
          </p:nvPr>
        </p:nvSpPr>
        <p:spPr/>
        <p:txBody>
          <a:bodyPr/>
          <a:lstStyle/>
          <a:p>
            <a:fld id="{76969C88-B244-455D-A017-012B25B1ACDD}" type="datetimeFigureOut">
              <a:rPr lang="en-US" smtClean="0"/>
              <a:t>5/11/2024</a:t>
            </a:fld>
            <a:endParaRPr lang="en-US"/>
          </a:p>
        </p:txBody>
      </p:sp>
      <p:sp>
        <p:nvSpPr>
          <p:cNvPr id="1048587" name="Footer Placeholder 4"/>
          <p:cNvSpPr>
            <a:spLocks noGrp="1"/>
          </p:cNvSpPr>
          <p:nvPr>
            <p:ph type="ftr" sz="quarter" idx="11"/>
          </p:nvPr>
        </p:nvSpPr>
        <p:spPr/>
        <p:txBody>
          <a:bodyPr/>
          <a:lstStyle/>
          <a:p>
            <a:endParaRPr lang="en-US"/>
          </a:p>
        </p:txBody>
      </p:sp>
      <p:sp>
        <p:nvSpPr>
          <p:cNvPr id="1048588"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62" name="Title 1"/>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1048663" name="Text Placeholder 2"/>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64" name="Date Placeholder 3"/>
          <p:cNvSpPr>
            <a:spLocks noGrp="1"/>
          </p:cNvSpPr>
          <p:nvPr>
            <p:ph type="dt" sz="half" idx="10"/>
          </p:nvPr>
        </p:nvSpPr>
        <p:spPr/>
        <p:txBody>
          <a:bodyPr/>
          <a:lstStyle/>
          <a:p>
            <a:fld id="{76969C88-B244-455D-A017-012B25B1ACDD}" type="datetimeFigureOut">
              <a:rPr lang="en-US" smtClean="0"/>
              <a:t>5/11/2024</a:t>
            </a:fld>
            <a:endParaRPr lang="en-US"/>
          </a:p>
        </p:txBody>
      </p:sp>
      <p:sp>
        <p:nvSpPr>
          <p:cNvPr id="1048665" name="Footer Placeholder 4"/>
          <p:cNvSpPr>
            <a:spLocks noGrp="1"/>
          </p:cNvSpPr>
          <p:nvPr>
            <p:ph type="ftr" sz="quarter" idx="11"/>
          </p:nvPr>
        </p:nvSpPr>
        <p:spPr/>
        <p:txBody>
          <a:bodyPr/>
          <a:lstStyle/>
          <a:p>
            <a:endParaRPr lang="en-US"/>
          </a:p>
        </p:txBody>
      </p:sp>
      <p:sp>
        <p:nvSpPr>
          <p:cNvPr id="104866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7" name="Title 1"/>
          <p:cNvSpPr>
            <a:spLocks noGrp="1"/>
          </p:cNvSpPr>
          <p:nvPr>
            <p:ph type="title"/>
          </p:nvPr>
        </p:nvSpPr>
        <p:spPr/>
        <p:txBody>
          <a:bodyPr/>
          <a:lstStyle/>
          <a:p>
            <a:r>
              <a:rPr lang="en-US"/>
              <a:t>Click to edit Master title style</a:t>
            </a:r>
          </a:p>
        </p:txBody>
      </p:sp>
      <p:sp>
        <p:nvSpPr>
          <p:cNvPr id="1048668" name="Content Placeholder 2"/>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Content Placeholder 3"/>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0" name="Date Placeholder 4"/>
          <p:cNvSpPr>
            <a:spLocks noGrp="1"/>
          </p:cNvSpPr>
          <p:nvPr>
            <p:ph type="dt" sz="half" idx="10"/>
          </p:nvPr>
        </p:nvSpPr>
        <p:spPr/>
        <p:txBody>
          <a:bodyPr/>
          <a:lstStyle/>
          <a:p>
            <a:fld id="{76969C88-B244-455D-A017-012B25B1ACDD}" type="datetimeFigureOut">
              <a:rPr lang="en-US" smtClean="0"/>
              <a:t>5/11/2024</a:t>
            </a:fld>
            <a:endParaRPr lang="en-US"/>
          </a:p>
        </p:txBody>
      </p:sp>
      <p:sp>
        <p:nvSpPr>
          <p:cNvPr id="1048671" name="Footer Placeholder 5"/>
          <p:cNvSpPr>
            <a:spLocks noGrp="1"/>
          </p:cNvSpPr>
          <p:nvPr>
            <p:ph type="ftr" sz="quarter" idx="11"/>
          </p:nvPr>
        </p:nvSpPr>
        <p:spPr/>
        <p:txBody>
          <a:bodyPr/>
          <a:lstStyle/>
          <a:p>
            <a:endParaRPr lang="en-US"/>
          </a:p>
        </p:txBody>
      </p:sp>
      <p:sp>
        <p:nvSpPr>
          <p:cNvPr id="1048672"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48673" name="Title 1"/>
          <p:cNvSpPr>
            <a:spLocks noGrp="1"/>
          </p:cNvSpPr>
          <p:nvPr>
            <p:ph type="title"/>
          </p:nvPr>
        </p:nvSpPr>
        <p:spPr>
          <a:xfrm>
            <a:off x="762000" y="762000"/>
            <a:ext cx="10668000" cy="1524000"/>
          </a:xfrm>
        </p:spPr>
        <p:txBody>
          <a:bodyPr/>
          <a:lstStyle/>
          <a:p>
            <a:r>
              <a:rPr lang="en-US"/>
              <a:t>Click to edit Master title style</a:t>
            </a:r>
          </a:p>
        </p:txBody>
      </p:sp>
      <p:sp>
        <p:nvSpPr>
          <p:cNvPr id="1048674" name="Text Placeholder 2"/>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5" name="Content Placeholder 3"/>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Text Placeholder 4"/>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7" name="Content Placeholder 5"/>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8" name="Date Placeholder 6"/>
          <p:cNvSpPr>
            <a:spLocks noGrp="1"/>
          </p:cNvSpPr>
          <p:nvPr>
            <p:ph type="dt" sz="half" idx="10"/>
          </p:nvPr>
        </p:nvSpPr>
        <p:spPr/>
        <p:txBody>
          <a:bodyPr/>
          <a:lstStyle/>
          <a:p>
            <a:fld id="{76969C88-B244-455D-A017-012B25B1ACDD}" type="datetimeFigureOut">
              <a:rPr lang="en-US" smtClean="0"/>
              <a:t>5/11/2024</a:t>
            </a:fld>
            <a:endParaRPr lang="en-US"/>
          </a:p>
        </p:txBody>
      </p:sp>
      <p:sp>
        <p:nvSpPr>
          <p:cNvPr id="1048679" name="Footer Placeholder 7"/>
          <p:cNvSpPr>
            <a:spLocks noGrp="1"/>
          </p:cNvSpPr>
          <p:nvPr>
            <p:ph type="ftr" sz="quarter" idx="11"/>
          </p:nvPr>
        </p:nvSpPr>
        <p:spPr/>
        <p:txBody>
          <a:bodyPr/>
          <a:lstStyle/>
          <a:p>
            <a:endParaRPr lang="en-US"/>
          </a:p>
        </p:txBody>
      </p:sp>
      <p:sp>
        <p:nvSpPr>
          <p:cNvPr id="1048680"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42" name="Title 1"/>
          <p:cNvSpPr>
            <a:spLocks noGrp="1"/>
          </p:cNvSpPr>
          <p:nvPr>
            <p:ph type="title"/>
          </p:nvPr>
        </p:nvSpPr>
        <p:spPr/>
        <p:txBody>
          <a:bodyPr/>
          <a:lstStyle/>
          <a:p>
            <a:r>
              <a:rPr lang="en-US"/>
              <a:t>Click to edit Master title style</a:t>
            </a:r>
          </a:p>
        </p:txBody>
      </p:sp>
      <p:sp>
        <p:nvSpPr>
          <p:cNvPr id="1048643" name="Date Placeholder 2"/>
          <p:cNvSpPr>
            <a:spLocks noGrp="1"/>
          </p:cNvSpPr>
          <p:nvPr>
            <p:ph type="dt" sz="half" idx="10"/>
          </p:nvPr>
        </p:nvSpPr>
        <p:spPr/>
        <p:txBody>
          <a:bodyPr/>
          <a:lstStyle/>
          <a:p>
            <a:fld id="{76969C88-B244-455D-A017-012B25B1ACDD}" type="datetimeFigureOut">
              <a:rPr lang="en-US" smtClean="0"/>
              <a:t>5/11/2024</a:t>
            </a:fld>
            <a:endParaRPr lang="en-US"/>
          </a:p>
        </p:txBody>
      </p:sp>
      <p:sp>
        <p:nvSpPr>
          <p:cNvPr id="1048644" name="Footer Placeholder 3"/>
          <p:cNvSpPr>
            <a:spLocks noGrp="1"/>
          </p:cNvSpPr>
          <p:nvPr>
            <p:ph type="ftr" sz="quarter" idx="11"/>
          </p:nvPr>
        </p:nvSpPr>
        <p:spPr/>
        <p:txBody>
          <a:bodyPr/>
          <a:lstStyle/>
          <a:p>
            <a:endParaRPr lang="en-US"/>
          </a:p>
        </p:txBody>
      </p:sp>
      <p:sp>
        <p:nvSpPr>
          <p:cNvPr id="104864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1" name="Date Placeholder 1"/>
          <p:cNvSpPr>
            <a:spLocks noGrp="1"/>
          </p:cNvSpPr>
          <p:nvPr>
            <p:ph type="dt" sz="half" idx="10"/>
          </p:nvPr>
        </p:nvSpPr>
        <p:spPr/>
        <p:txBody>
          <a:bodyPr/>
          <a:lstStyle/>
          <a:p>
            <a:fld id="{76969C88-B244-455D-A017-012B25B1ACDD}" type="datetimeFigureOut">
              <a:rPr lang="en-US" smtClean="0"/>
              <a:t>5/11/2024</a:t>
            </a:fld>
            <a:endParaRPr lang="en-US"/>
          </a:p>
        </p:txBody>
      </p:sp>
      <p:sp>
        <p:nvSpPr>
          <p:cNvPr id="1048682" name="Footer Placeholder 2"/>
          <p:cNvSpPr>
            <a:spLocks noGrp="1"/>
          </p:cNvSpPr>
          <p:nvPr>
            <p:ph type="ftr" sz="quarter" idx="11"/>
          </p:nvPr>
        </p:nvSpPr>
        <p:spPr/>
        <p:txBody>
          <a:bodyPr/>
          <a:lstStyle/>
          <a:p>
            <a:endParaRPr lang="en-US"/>
          </a:p>
        </p:txBody>
      </p:sp>
      <p:sp>
        <p:nvSpPr>
          <p:cNvPr id="1048683"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84" name="Title 1"/>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1048685" name="Content Placeholder 2"/>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6" name="Text Placeholder 3"/>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7" name="Date Placeholder 4"/>
          <p:cNvSpPr>
            <a:spLocks noGrp="1"/>
          </p:cNvSpPr>
          <p:nvPr>
            <p:ph type="dt" sz="half" idx="10"/>
          </p:nvPr>
        </p:nvSpPr>
        <p:spPr/>
        <p:txBody>
          <a:bodyPr/>
          <a:lstStyle/>
          <a:p>
            <a:fld id="{76969C88-B244-455D-A017-012B25B1ACDD}" type="datetimeFigureOut">
              <a:rPr lang="en-US" smtClean="0"/>
              <a:t>5/11/2024</a:t>
            </a:fld>
            <a:endParaRPr lang="en-US"/>
          </a:p>
        </p:txBody>
      </p:sp>
      <p:sp>
        <p:nvSpPr>
          <p:cNvPr id="1048688" name="Footer Placeholder 5"/>
          <p:cNvSpPr>
            <a:spLocks noGrp="1"/>
          </p:cNvSpPr>
          <p:nvPr>
            <p:ph type="ftr" sz="quarter" idx="11"/>
          </p:nvPr>
        </p:nvSpPr>
        <p:spPr/>
        <p:txBody>
          <a:bodyPr/>
          <a:lstStyle/>
          <a:p>
            <a:endParaRPr lang="en-US"/>
          </a:p>
        </p:txBody>
      </p:sp>
      <p:sp>
        <p:nvSpPr>
          <p:cNvPr id="1048689"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1" name="Title 1"/>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1048652" name="Picture Placeholder 2"/>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48653" name="Text Placeholder 3"/>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4" name="Date Placeholder 4"/>
          <p:cNvSpPr>
            <a:spLocks noGrp="1"/>
          </p:cNvSpPr>
          <p:nvPr>
            <p:ph type="dt" sz="half" idx="10"/>
          </p:nvPr>
        </p:nvSpPr>
        <p:spPr/>
        <p:txBody>
          <a:bodyPr/>
          <a:lstStyle/>
          <a:p>
            <a:fld id="{76969C88-B244-455D-A017-012B25B1ACDD}" type="datetimeFigureOut">
              <a:rPr lang="en-US" smtClean="0"/>
              <a:t>5/11/2024</a:t>
            </a:fld>
            <a:endParaRPr lang="en-US"/>
          </a:p>
        </p:txBody>
      </p:sp>
      <p:sp>
        <p:nvSpPr>
          <p:cNvPr id="1048655" name="Footer Placeholder 5"/>
          <p:cNvSpPr>
            <a:spLocks noGrp="1"/>
          </p:cNvSpPr>
          <p:nvPr>
            <p:ph type="ftr" sz="quarter" idx="11"/>
          </p:nvPr>
        </p:nvSpPr>
        <p:spPr/>
        <p:txBody>
          <a:bodyPr/>
          <a:lstStyle/>
          <a:p>
            <a:endParaRPr lang="en-US"/>
          </a:p>
        </p:txBody>
      </p:sp>
      <p:sp>
        <p:nvSpPr>
          <p:cNvPr id="1048656"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48576" name="Freeform: Shape 7"/>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48577" name="Freeform: Shape 10"/>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048578" name="Freeform: Shape 11"/>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579" name="Title Placeholder 1"/>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80" name="Text Placeholder 2"/>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1" name="Date Placeholder 3"/>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t>5/11/2024</a:t>
            </a:fld>
            <a:endParaRPr lang="en-US"/>
          </a:p>
        </p:txBody>
      </p:sp>
      <p:sp>
        <p:nvSpPr>
          <p:cNvPr id="1048582" name="Footer Placeholder 4"/>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1048583" name="Slide Number Placeholder 5"/>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18"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48619" name="Title 1"/>
          <p:cNvSpPr>
            <a:spLocks noGrp="1"/>
          </p:cNvSpPr>
          <p:nvPr>
            <p:ph type="ctrTitle"/>
          </p:nvPr>
        </p:nvSpPr>
        <p:spPr>
          <a:xfrm>
            <a:off x="6858000" y="753765"/>
            <a:ext cx="4572000" cy="3056235"/>
          </a:xfrm>
        </p:spPr>
        <p:txBody>
          <a:bodyPr>
            <a:normAutofit fontScale="90000"/>
          </a:bodyPr>
          <a:lstStyle/>
          <a:p>
            <a:pPr algn="l"/>
            <a:r>
              <a:rPr lang="en-US" sz="4400"/>
              <a:t>An assignment on Chemistry and Technology of maize</a:t>
            </a:r>
          </a:p>
        </p:txBody>
      </p:sp>
      <p:pic>
        <p:nvPicPr>
          <p:cNvPr id="2097158" name="Picture 21"/>
          <p:cNvPicPr>
            <a:picLocks noChangeAspect="1"/>
          </p:cNvPicPr>
          <p:nvPr/>
        </p:nvPicPr>
        <p:blipFill rotWithShape="1">
          <a:blip r:embed="rId2"/>
          <a:srcRect l="20836" r="21324"/>
          <a:stretch>
            <a:fillRect/>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48621" name="Freeform: Shape 22"/>
          <p:cNvSpPr>
            <a:spLocks noGrp="1" noRot="1" noChangeAspect="1" noMove="1" noResize="1" noEditPoints="1" noAdjustHandles="1" noChangeArrowheads="1" noChangeShapeType="1" noTextEdit="1"/>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31"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1" name="Picture 4" descr="Exclamation mark on a yellow background"/>
          <p:cNvPicPr>
            <a:picLocks noChangeAspect="1"/>
          </p:cNvPicPr>
          <p:nvPr/>
        </p:nvPicPr>
        <p:blipFill rotWithShape="1">
          <a:blip r:embed="rId2"/>
          <a:srcRect l="21368" r="9223" b="-1"/>
          <a:stretch>
            <a:fillRect/>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632"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33" name="Content Placeholder 2"/>
          <p:cNvSpPr>
            <a:spLocks noGrp="1"/>
          </p:cNvSpPr>
          <p:nvPr>
            <p:ph idx="1"/>
          </p:nvPr>
        </p:nvSpPr>
        <p:spPr>
          <a:xfrm>
            <a:off x="762000" y="2286000"/>
            <a:ext cx="5334000" cy="3810001"/>
          </a:xfrm>
        </p:spPr>
        <p:txBody>
          <a:bodyPr>
            <a:normAutofit/>
          </a:bodyPr>
          <a:lstStyle/>
          <a:p>
            <a:pPr marL="0" indent="0">
              <a:buNone/>
            </a:pPr>
            <a:r>
              <a:rPr lang="en-US" sz="2400" dirty="0"/>
              <a:t>The deterioration of maize can be influenced by various factors, including moisture content, temperature, and storage conditions. Proper storage and handling practices can help minimize the risk of spoilage and ensure the quality of the product.</a:t>
            </a:r>
          </a:p>
        </p:txBody>
      </p:sp>
      <p:sp>
        <p:nvSpPr>
          <p:cNvPr id="1048634" name="Title 1"/>
          <p:cNvSpPr>
            <a:spLocks noGrp="1"/>
          </p:cNvSpPr>
          <p:nvPr>
            <p:ph type="title"/>
          </p:nvPr>
        </p:nvSpPr>
        <p:spPr>
          <a:xfrm>
            <a:off x="762000" y="762000"/>
            <a:ext cx="5334000" cy="1524000"/>
          </a:xfrm>
        </p:spPr>
        <p:txBody>
          <a:bodyPr>
            <a:normAutofit/>
          </a:bodyPr>
          <a:lstStyle/>
          <a:p>
            <a:r>
              <a:rPr lang="en-US" sz="3200"/>
              <a:t>Factors of Deterioration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35"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2" name="Picture 4" descr="Padlock on computer motherboard"/>
          <p:cNvPicPr>
            <a:picLocks noChangeAspect="1"/>
          </p:cNvPicPr>
          <p:nvPr/>
        </p:nvPicPr>
        <p:blipFill rotWithShape="1">
          <a:blip r:embed="rId2"/>
          <a:srcRect l="5639" r="32589" b="1"/>
          <a:stretch>
            <a:fillRect/>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636"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37" name="Content Placeholder 2"/>
          <p:cNvSpPr>
            <a:spLocks noGrp="1"/>
          </p:cNvSpPr>
          <p:nvPr>
            <p:ph idx="1"/>
          </p:nvPr>
        </p:nvSpPr>
        <p:spPr>
          <a:xfrm>
            <a:off x="762000" y="2286000"/>
            <a:ext cx="5334000" cy="3810001"/>
          </a:xfrm>
        </p:spPr>
        <p:txBody>
          <a:bodyPr>
            <a:normAutofit/>
          </a:bodyPr>
          <a:lstStyle/>
          <a:p>
            <a:pPr>
              <a:lnSpc>
                <a:spcPct val="115000"/>
              </a:lnSpc>
            </a:pPr>
            <a:r>
              <a:rPr lang="en-US" sz="2000"/>
              <a:t>To store maize effectively, it is important to consider the moisture content, temperature, and storage structure. Proper storage of maize is crucial to maintain its quality and prevent spoilage. Monitoring the moisture content, temperature, and using appropriate storage structures are key factors in ensuring the longevity of stored maize.</a:t>
            </a:r>
          </a:p>
        </p:txBody>
      </p:sp>
      <p:sp>
        <p:nvSpPr>
          <p:cNvPr id="1048638" name="Title 1"/>
          <p:cNvSpPr>
            <a:spLocks noGrp="1"/>
          </p:cNvSpPr>
          <p:nvPr>
            <p:ph type="title"/>
          </p:nvPr>
        </p:nvSpPr>
        <p:spPr>
          <a:xfrm>
            <a:off x="762000" y="762000"/>
            <a:ext cx="5334000" cy="1524000"/>
          </a:xfrm>
        </p:spPr>
        <p:txBody>
          <a:bodyPr>
            <a:normAutofit/>
          </a:bodyPr>
          <a:lstStyle/>
          <a:p>
            <a:r>
              <a:rPr lang="en-US" sz="3200"/>
              <a:t>Storage of Maize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3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3" name="Picture 4" descr="Magnifying glass on clear background"/>
          <p:cNvPicPr>
            <a:picLocks noChangeAspect="1"/>
          </p:cNvPicPr>
          <p:nvPr/>
        </p:nvPicPr>
        <p:blipFill rotWithShape="1">
          <a:blip r:embed="rId2"/>
          <a:srcRect l="32252" r="5975" b="1"/>
          <a:stretch>
            <a:fillRect/>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48640" name="Freeform: Shape 10"/>
          <p:cNvSpPr>
            <a:spLocks noGrp="1" noRot="1" noChangeAspect="1" noMove="1" noResize="1" noEditPoints="1" noAdjustHandles="1" noChangeArrowheads="1" noChangeShapeType="1" noTextEdit="1"/>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41" name="Title 1"/>
          <p:cNvSpPr>
            <a:spLocks noGrp="1"/>
          </p:cNvSpPr>
          <p:nvPr>
            <p:ph type="title"/>
          </p:nvPr>
        </p:nvSpPr>
        <p:spPr>
          <a:xfrm>
            <a:off x="6281058" y="2252133"/>
            <a:ext cx="5334000" cy="1524000"/>
          </a:xfrm>
        </p:spPr>
        <p:txBody>
          <a:bodyPr>
            <a:normAutofit/>
          </a:bodyPr>
          <a:lstStyle/>
          <a:p>
            <a:r>
              <a:rPr lang="en-US" sz="60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05"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6" name="Picture 4" descr="Maize"/>
          <p:cNvPicPr>
            <a:picLocks noChangeAspect="1"/>
          </p:cNvPicPr>
          <p:nvPr/>
        </p:nvPicPr>
        <p:blipFill rotWithShape="1">
          <a:blip r:embed="rId2"/>
          <a:srcRect l="5338" r="32889" b="1"/>
          <a:stretch>
            <a:fillRect/>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606"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07" name="Content Placeholder 2"/>
          <p:cNvSpPr>
            <a:spLocks noGrp="1"/>
          </p:cNvSpPr>
          <p:nvPr>
            <p:ph idx="1"/>
          </p:nvPr>
        </p:nvSpPr>
        <p:spPr>
          <a:xfrm>
            <a:off x="762000" y="2286000"/>
            <a:ext cx="5334000" cy="3810001"/>
          </a:xfrm>
        </p:spPr>
        <p:txBody>
          <a:bodyPr>
            <a:normAutofit fontScale="90909" lnSpcReduction="20000"/>
          </a:bodyPr>
          <a:lstStyle/>
          <a:p>
            <a:r>
              <a:rPr lang="en-US" sz="2200"/>
              <a:t>Maize, also known as corn, is a cereal grain first domesticated by indigenous peoples in southern Mexico about 10,000 years ago. It is one of the most widely grown crops worldwide, both in temperate and tropical regions, and is among the 10 most important world crops by value</a:t>
            </a:r>
          </a:p>
        </p:txBody>
      </p:sp>
      <p:sp>
        <p:nvSpPr>
          <p:cNvPr id="1048608" name="Title 1"/>
          <p:cNvSpPr>
            <a:spLocks noGrp="1"/>
          </p:cNvSpPr>
          <p:nvPr>
            <p:ph type="title"/>
          </p:nvPr>
        </p:nvSpPr>
        <p:spPr>
          <a:xfrm>
            <a:off x="762000" y="762000"/>
            <a:ext cx="5334000" cy="1524000"/>
          </a:xfrm>
        </p:spPr>
        <p:txBody>
          <a:bodyPr>
            <a:normAutofit/>
          </a:bodyPr>
          <a:lstStyle/>
          <a:p>
            <a:r>
              <a:rPr lang="en-US" sz="3200"/>
              <a:t>Introduction to Maize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597"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4" name="Picture 4" descr="A cornfield during sunrise"/>
          <p:cNvPicPr>
            <a:picLocks noChangeAspect="1"/>
          </p:cNvPicPr>
          <p:nvPr/>
        </p:nvPicPr>
        <p:blipFill rotWithShape="1">
          <a:blip r:embed="rId2"/>
          <a:srcRect l="14374" r="23854" b="1"/>
          <a:stretch>
            <a:fillRect/>
          </a:stretch>
        </p:blipFill>
        <p:spPr>
          <a:xfrm>
            <a:off x="6622505"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598"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599" name="Content Placeholder 2"/>
          <p:cNvSpPr>
            <a:spLocks noGrp="1"/>
          </p:cNvSpPr>
          <p:nvPr>
            <p:ph idx="1"/>
          </p:nvPr>
        </p:nvSpPr>
        <p:spPr>
          <a:xfrm>
            <a:off x="762000" y="2286000"/>
            <a:ext cx="5334000" cy="3810001"/>
          </a:xfrm>
        </p:spPr>
        <p:txBody>
          <a:bodyPr>
            <a:normAutofit/>
          </a:bodyPr>
          <a:lstStyle/>
          <a:p>
            <a:pPr>
              <a:lnSpc>
                <a:spcPct val="115000"/>
              </a:lnSpc>
            </a:pPr>
            <a:r>
              <a:rPr lang="en-US" sz="2000" dirty="0"/>
              <a:t>The history of modern-day maize begins at the dawn of human agriculture, about 10,000 years ago. Ancient farmers in what is now Mexico took the first steps in domestication. Maize is a member of the </a:t>
            </a:r>
            <a:r>
              <a:rPr lang="en-US" sz="2000" dirty="0" err="1"/>
              <a:t>Poaceae</a:t>
            </a:r>
            <a:r>
              <a:rPr lang="en-US" sz="2000" dirty="0"/>
              <a:t> family and has a close relative, teosinte, which was domesticated in the same region around 10,000 years ago</a:t>
            </a:r>
          </a:p>
        </p:txBody>
      </p:sp>
      <p:sp>
        <p:nvSpPr>
          <p:cNvPr id="1048600" name="Title 1"/>
          <p:cNvSpPr>
            <a:spLocks noGrp="1"/>
          </p:cNvSpPr>
          <p:nvPr>
            <p:ph type="title"/>
          </p:nvPr>
        </p:nvSpPr>
        <p:spPr>
          <a:xfrm>
            <a:off x="762000" y="762000"/>
            <a:ext cx="5334000" cy="1524000"/>
          </a:xfrm>
        </p:spPr>
        <p:txBody>
          <a:bodyPr>
            <a:normAutofit/>
          </a:bodyPr>
          <a:lstStyle/>
          <a:p>
            <a:r>
              <a:rPr lang="en-US" sz="3200"/>
              <a:t>Background of Maize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589"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2" name="Picture 4" descr="Multiple maize"/>
          <p:cNvPicPr>
            <a:picLocks noChangeAspect="1"/>
          </p:cNvPicPr>
          <p:nvPr/>
        </p:nvPicPr>
        <p:blipFill rotWithShape="1">
          <a:blip r:embed="rId2"/>
          <a:srcRect l="14939" r="15652" b="-1"/>
          <a:stretch>
            <a:fillRect/>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48590" name="Freeform: Shape 17"/>
          <p:cNvSpPr>
            <a:spLocks noGrp="1" noRot="1" noChangeAspect="1" noMove="1" noResize="1" noEditPoints="1" noAdjustHandles="1" noChangeArrowheads="1" noChangeShapeType="1" noTextEdit="1"/>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591" name="Content Placeholder 2"/>
          <p:cNvSpPr>
            <a:spLocks noGrp="1"/>
          </p:cNvSpPr>
          <p:nvPr>
            <p:ph idx="1"/>
          </p:nvPr>
        </p:nvSpPr>
        <p:spPr>
          <a:xfrm>
            <a:off x="6096000" y="2286000"/>
            <a:ext cx="5334000" cy="3810001"/>
          </a:xfrm>
        </p:spPr>
        <p:txBody>
          <a:bodyPr>
            <a:normAutofit fontScale="90000" lnSpcReduction="20000"/>
          </a:bodyPr>
          <a:lstStyle/>
          <a:p>
            <a:pPr>
              <a:lnSpc>
                <a:spcPct val="115000"/>
              </a:lnSpc>
            </a:pPr>
            <a:r>
              <a:rPr lang="en-US" sz="2000"/>
              <a:t>The major chemical component of the maize kernel is starch, which provides up to 72 to 73 percent of the kernel weight. Other carbohydrates in maize include simple sugars, cellulose, and lignin. The predominant mineral in maize is potassium, followed by sodium, calcium, and magnesium. Maize also contains essential vitamins and minerals, making it a nutritious food source.</a:t>
            </a:r>
          </a:p>
        </p:txBody>
      </p:sp>
      <p:sp>
        <p:nvSpPr>
          <p:cNvPr id="1048592" name="Title 1"/>
          <p:cNvSpPr>
            <a:spLocks noGrp="1"/>
          </p:cNvSpPr>
          <p:nvPr>
            <p:ph type="title"/>
          </p:nvPr>
        </p:nvSpPr>
        <p:spPr>
          <a:xfrm>
            <a:off x="6096000" y="762000"/>
            <a:ext cx="5334000" cy="1524000"/>
          </a:xfrm>
        </p:spPr>
        <p:txBody>
          <a:bodyPr>
            <a:normAutofit/>
          </a:bodyPr>
          <a:lstStyle/>
          <a:p>
            <a:r>
              <a:rPr lang="en-US" sz="3200"/>
              <a:t>Composition of Maize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593"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3" name="Picture 4" descr="Half peeled yellow maize"/>
          <p:cNvPicPr>
            <a:picLocks noChangeAspect="1"/>
          </p:cNvPicPr>
          <p:nvPr/>
        </p:nvPicPr>
        <p:blipFill rotWithShape="1">
          <a:blip r:embed="rId2"/>
          <a:srcRect l="34982" r="3246" b="1"/>
          <a:stretch>
            <a:fillRect/>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48594" name="Freeform: Shape 17"/>
          <p:cNvSpPr>
            <a:spLocks noGrp="1" noRot="1" noChangeAspect="1" noMove="1" noResize="1" noEditPoints="1" noAdjustHandles="1" noChangeArrowheads="1" noChangeShapeType="1" noTextEdit="1"/>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595" name="Content Placeholder 2"/>
          <p:cNvSpPr>
            <a:spLocks noGrp="1"/>
          </p:cNvSpPr>
          <p:nvPr>
            <p:ph idx="1"/>
          </p:nvPr>
        </p:nvSpPr>
        <p:spPr>
          <a:xfrm>
            <a:off x="6096000" y="2286000"/>
            <a:ext cx="5334000" cy="3810001"/>
          </a:xfrm>
        </p:spPr>
        <p:txBody>
          <a:bodyPr>
            <a:normAutofit fontScale="91667" lnSpcReduction="20000"/>
          </a:bodyPr>
          <a:lstStyle/>
          <a:p>
            <a:r>
              <a:rPr lang="en-US" sz="2400" dirty="0"/>
              <a:t>The physical properties of maize grains, such as size, sphericity, density, and moisture content, can vary depending on the moisture content. These properties can affect the processing and preservation of maize products.</a:t>
            </a:r>
          </a:p>
        </p:txBody>
      </p:sp>
      <p:sp>
        <p:nvSpPr>
          <p:cNvPr id="1048596" name="Title 1"/>
          <p:cNvSpPr>
            <a:spLocks noGrp="1"/>
          </p:cNvSpPr>
          <p:nvPr>
            <p:ph type="title"/>
          </p:nvPr>
        </p:nvSpPr>
        <p:spPr>
          <a:xfrm>
            <a:off x="6096000" y="762000"/>
            <a:ext cx="5334000" cy="1524000"/>
          </a:xfrm>
        </p:spPr>
        <p:txBody>
          <a:bodyPr>
            <a:normAutofit/>
          </a:bodyPr>
          <a:lstStyle/>
          <a:p>
            <a:r>
              <a:rPr lang="en-US" sz="3200"/>
              <a:t>Physical Properties of Maize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01"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5" name="Picture 4" descr="Molecules"/>
          <p:cNvPicPr>
            <a:picLocks noChangeAspect="1"/>
          </p:cNvPicPr>
          <p:nvPr/>
        </p:nvPicPr>
        <p:blipFill rotWithShape="1">
          <a:blip r:embed="rId2"/>
          <a:srcRect l="28423" r="9804" b="1"/>
          <a:stretch>
            <a:fillRect/>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602"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03" name="Content Placeholder 2"/>
          <p:cNvSpPr>
            <a:spLocks noGrp="1"/>
          </p:cNvSpPr>
          <p:nvPr>
            <p:ph idx="1"/>
          </p:nvPr>
        </p:nvSpPr>
        <p:spPr>
          <a:xfrm>
            <a:off x="762000" y="2286000"/>
            <a:ext cx="5334000" cy="3810001"/>
          </a:xfrm>
        </p:spPr>
        <p:txBody>
          <a:bodyPr>
            <a:normAutofit/>
          </a:bodyPr>
          <a:lstStyle/>
          <a:p>
            <a:r>
              <a:rPr lang="en-US" sz="2200" dirty="0"/>
              <a:t>Maize contains various chemical compounds, including carbohydrates, proteins, fats, and dietary fiber. The chemical composition of maize mucilage, a byproduct of the milling process, consists mainly of carbohydrates, with up to 97% (w/w) of mucilage being carbohydrates.</a:t>
            </a:r>
          </a:p>
          <a:p>
            <a:endParaRPr lang="en-US" sz="2200" dirty="0"/>
          </a:p>
        </p:txBody>
      </p:sp>
      <p:sp>
        <p:nvSpPr>
          <p:cNvPr id="1048604" name="Title 1"/>
          <p:cNvSpPr>
            <a:spLocks noGrp="1"/>
          </p:cNvSpPr>
          <p:nvPr>
            <p:ph type="title"/>
          </p:nvPr>
        </p:nvSpPr>
        <p:spPr>
          <a:xfrm>
            <a:off x="762000" y="762000"/>
            <a:ext cx="5334000" cy="1524000"/>
          </a:xfrm>
        </p:spPr>
        <p:txBody>
          <a:bodyPr>
            <a:normAutofit/>
          </a:bodyPr>
          <a:lstStyle/>
          <a:p>
            <a:r>
              <a:rPr lang="en-US" sz="3200"/>
              <a:t>Chemical Properties of Maize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09"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7" name="Picture 4" descr="Piles of various wholegrain foods"/>
          <p:cNvPicPr>
            <a:picLocks noChangeAspect="1"/>
          </p:cNvPicPr>
          <p:nvPr/>
        </p:nvPicPr>
        <p:blipFill rotWithShape="1">
          <a:blip r:embed="rId2"/>
          <a:srcRect l="14717" r="23511" b="1"/>
          <a:stretch>
            <a:fillRect/>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48610" name="Freeform: Shape 20"/>
          <p:cNvSpPr>
            <a:spLocks noGrp="1" noRot="1" noChangeAspect="1" noMove="1" noResize="1" noEditPoints="1" noAdjustHandles="1" noChangeArrowheads="1" noChangeShapeType="1" noTextEdit="1"/>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11" name="Content Placeholder 2"/>
          <p:cNvSpPr>
            <a:spLocks noGrp="1"/>
          </p:cNvSpPr>
          <p:nvPr>
            <p:ph idx="1"/>
          </p:nvPr>
        </p:nvSpPr>
        <p:spPr>
          <a:xfrm>
            <a:off x="6096000" y="2286000"/>
            <a:ext cx="5334000" cy="3810001"/>
          </a:xfrm>
        </p:spPr>
        <p:txBody>
          <a:bodyPr>
            <a:normAutofit fontScale="87500" lnSpcReduction="20000"/>
          </a:bodyPr>
          <a:lstStyle/>
          <a:p>
            <a:r>
              <a:rPr lang="en-US" sz="2400"/>
              <a:t>Maize can be processed in various ways, such as grinding into flour, popping into popcorn, or fermenting for alcohol production. The processing method depends on the desired end product and the specific properties of the maize variety.</a:t>
            </a:r>
          </a:p>
          <a:p>
            <a:endParaRPr lang="en-US" sz="2400"/>
          </a:p>
        </p:txBody>
      </p:sp>
      <p:sp>
        <p:nvSpPr>
          <p:cNvPr id="1048612" name="Title 1"/>
          <p:cNvSpPr>
            <a:spLocks noGrp="1"/>
          </p:cNvSpPr>
          <p:nvPr>
            <p:ph type="title"/>
          </p:nvPr>
        </p:nvSpPr>
        <p:spPr>
          <a:xfrm>
            <a:off x="6096000" y="762000"/>
            <a:ext cx="5334000" cy="1524000"/>
          </a:xfrm>
        </p:spPr>
        <p:txBody>
          <a:bodyPr>
            <a:normAutofit/>
          </a:bodyPr>
          <a:lstStyle/>
          <a:p>
            <a:r>
              <a:rPr lang="en-US" sz="3200"/>
              <a:t> Processing of Maize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22"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9" name="Picture 4" descr="Plant growing in a concrete crack"/>
          <p:cNvPicPr>
            <a:picLocks noChangeAspect="1"/>
          </p:cNvPicPr>
          <p:nvPr/>
        </p:nvPicPr>
        <p:blipFill rotWithShape="1">
          <a:blip r:embed="rId2"/>
          <a:srcRect l="9980" r="28248" b="1"/>
          <a:stretch>
            <a:fillRect/>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048623" name="Freeform: Shape 17"/>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24" name="Content Placeholder 2"/>
          <p:cNvSpPr>
            <a:spLocks noGrp="1"/>
          </p:cNvSpPr>
          <p:nvPr>
            <p:ph idx="1"/>
          </p:nvPr>
        </p:nvSpPr>
        <p:spPr>
          <a:xfrm>
            <a:off x="762000" y="2286000"/>
            <a:ext cx="5334000" cy="3810001"/>
          </a:xfrm>
        </p:spPr>
        <p:txBody>
          <a:bodyPr>
            <a:normAutofit fontScale="91667" lnSpcReduction="20000"/>
          </a:bodyPr>
          <a:lstStyle/>
          <a:p>
            <a:r>
              <a:rPr lang="en-US" sz="2400"/>
              <a:t>Proper storage and preservation of maize grains are essential to maintain their quality and prevent spoilage. This includes maintaining the right temperature, humidity, and oxygen levels to ensure the longevity of the product.</a:t>
            </a:r>
          </a:p>
        </p:txBody>
      </p:sp>
      <p:sp>
        <p:nvSpPr>
          <p:cNvPr id="1048625" name="Title 1"/>
          <p:cNvSpPr>
            <a:spLocks noGrp="1"/>
          </p:cNvSpPr>
          <p:nvPr>
            <p:ph type="title"/>
          </p:nvPr>
        </p:nvSpPr>
        <p:spPr>
          <a:xfrm>
            <a:off x="762000" y="762000"/>
            <a:ext cx="5334000" cy="1524000"/>
          </a:xfrm>
        </p:spPr>
        <p:txBody>
          <a:bodyPr>
            <a:normAutofit/>
          </a:bodyPr>
          <a:lstStyle/>
          <a:p>
            <a:r>
              <a:rPr lang="en-US" sz="3200"/>
              <a:t>Preservation of Maize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862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27" name="Freeform: Shape 17"/>
          <p:cNvSpPr>
            <a:spLocks noGrp="1" noRot="1" noChangeAspect="1" noMove="1" noResize="1" noEditPoints="1" noAdjustHandles="1" noChangeArrowheads="1" noChangeShapeType="1" noTextEdit="1"/>
          </p:cNvSpPr>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28" name="Freeform: Shape 19"/>
          <p:cNvSpPr>
            <a:spLocks noGrp="1" noRot="1" noChangeAspect="1" noMove="1" noResize="1" noEditPoints="1" noAdjustHandles="1" noChangeArrowheads="1" noChangeShapeType="1" noTextEdit="1"/>
          </p:cNvSpPr>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48629" name="Content Placeholder 2"/>
          <p:cNvSpPr>
            <a:spLocks noGrp="1"/>
          </p:cNvSpPr>
          <p:nvPr>
            <p:ph idx="1"/>
          </p:nvPr>
        </p:nvSpPr>
        <p:spPr>
          <a:xfrm>
            <a:off x="762000" y="2286000"/>
            <a:ext cx="5334000" cy="3810001"/>
          </a:xfrm>
        </p:spPr>
        <p:txBody>
          <a:bodyPr>
            <a:normAutofit/>
          </a:bodyPr>
          <a:lstStyle/>
          <a:p>
            <a:pPr marL="0" indent="0">
              <a:buNone/>
            </a:pPr>
            <a:r>
              <a:rPr lang="en-US" sz="2400"/>
              <a:t>Maize is a valuable food source, providing essential nutrients such as carbohydrates, proteins, fats, and dietary fiber. It is used in various forms, such as flour, oil, and feed, making it a versatile ingredient in human nutrition and animal feed.</a:t>
            </a:r>
          </a:p>
        </p:txBody>
      </p:sp>
      <p:sp>
        <p:nvSpPr>
          <p:cNvPr id="1048630" name="Title 1"/>
          <p:cNvSpPr>
            <a:spLocks noGrp="1"/>
          </p:cNvSpPr>
          <p:nvPr>
            <p:ph type="title"/>
          </p:nvPr>
        </p:nvSpPr>
        <p:spPr>
          <a:xfrm>
            <a:off x="762000" y="762000"/>
            <a:ext cx="5334000" cy="1524000"/>
          </a:xfrm>
        </p:spPr>
        <p:txBody>
          <a:bodyPr>
            <a:normAutofit/>
          </a:bodyPr>
          <a:lstStyle/>
          <a:p>
            <a:r>
              <a:rPr lang="en-US" sz="3200"/>
              <a:t>Food Value of Maize</a:t>
            </a:r>
          </a:p>
        </p:txBody>
      </p:sp>
      <p:pic>
        <p:nvPicPr>
          <p:cNvPr id="2097160" name="Picture 4" descr="Open bags of varieties grain seeds"/>
          <p:cNvPicPr>
            <a:picLocks noChangeAspect="1"/>
          </p:cNvPicPr>
          <p:nvPr/>
        </p:nvPicPr>
        <p:blipFill rotWithShape="1">
          <a:blip r:embed="rId2"/>
          <a:srcRect l="21031" r="27714" b="-1"/>
          <a:stretch>
            <a:fillRect/>
          </a:stretch>
        </p:blipFill>
        <p:spPr>
          <a:xfrm>
            <a:off x="7477124" y="771525"/>
            <a:ext cx="4095751" cy="5334000"/>
          </a:xfrm>
          <a:prstGeom prst="rect">
            <a:avLst/>
          </a:prstGeom>
        </p:spPr>
      </p:pic>
    </p:spTree>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412B24"/>
      </a:dk2>
      <a:lt2>
        <a:srgbClr val="E8E2E8"/>
      </a:lt2>
      <a:accent1>
        <a:srgbClr val="47B54D"/>
      </a:accent1>
      <a:accent2>
        <a:srgbClr val="66B13B"/>
      </a:accent2>
      <a:accent3>
        <a:srgbClr val="93AA43"/>
      </a:accent3>
      <a:accent4>
        <a:srgbClr val="B19A3B"/>
      </a:accent4>
      <a:accent5>
        <a:srgbClr val="C37A4D"/>
      </a:accent5>
      <a:accent6>
        <a:srgbClr val="B13B3E"/>
      </a:accent6>
      <a:hlink>
        <a:srgbClr val="A9763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PebbleVTI</vt:lpstr>
      <vt:lpstr>An assignment on Chemistry and Technology of maize</vt:lpstr>
      <vt:lpstr>Introduction to Maize</vt:lpstr>
      <vt:lpstr>Background of Maize</vt:lpstr>
      <vt:lpstr>Composition of Maize</vt:lpstr>
      <vt:lpstr>Physical Properties of Maize</vt:lpstr>
      <vt:lpstr>Chemical Properties of Maize</vt:lpstr>
      <vt:lpstr> Processing of Maize</vt:lpstr>
      <vt:lpstr>Preservation of Maize</vt:lpstr>
      <vt:lpstr>Food Value of Maize</vt:lpstr>
      <vt:lpstr>Factors of Deterioration</vt:lpstr>
      <vt:lpstr>Storage of Maize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assignment on Chemistry and Technology of maize</dc:title>
  <dc:creator>Md. Tahsin Amin</dc:creator>
  <cp:lastModifiedBy>Md Mehedi Hasan</cp:lastModifiedBy>
  <cp:revision>1</cp:revision>
  <dcterms:created xsi:type="dcterms:W3CDTF">2023-12-11T02:40:40Z</dcterms:created>
  <dcterms:modified xsi:type="dcterms:W3CDTF">2024-05-11T08:26:15Z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f0839df7a41e4d0881cdea1192725fc7</vt:lpwstr>
  </property>
</Properties>
</file>